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71" r:id="rId4"/>
    <p:sldId id="272" r:id="rId5"/>
    <p:sldId id="273" r:id="rId6"/>
    <p:sldId id="274" r:id="rId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46"/>
    <a:srgbClr val="FF9900"/>
    <a:srgbClr val="FFB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562" y="-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45849646-B8C7-4D3C-B847-CCC8613EB8A6}" type="datetimeFigureOut">
              <a:rPr lang="fr-FR" smtClean="0"/>
              <a:t>12/11/2023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696109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849646-B8C7-4D3C-B847-CCC8613EB8A6}" type="datetimeFigureOut">
              <a:rPr lang="fr-FR" smtClean="0"/>
              <a:t>12/11/2023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2845421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849646-B8C7-4D3C-B847-CCC8613EB8A6}" type="datetimeFigureOut">
              <a:rPr lang="fr-FR" smtClean="0"/>
              <a:t>12/11/2023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2896792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849646-B8C7-4D3C-B847-CCC8613EB8A6}" type="datetimeFigureOut">
              <a:rPr lang="fr-FR" smtClean="0"/>
              <a:t>12/11/2023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4151316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45849646-B8C7-4D3C-B847-CCC8613EB8A6}" type="datetimeFigureOut">
              <a:rPr lang="fr-FR" smtClean="0"/>
              <a:t>12/11/2023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392683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45849646-B8C7-4D3C-B847-CCC8613EB8A6}" type="datetimeFigureOut">
              <a:rPr lang="fr-FR" smtClean="0"/>
              <a:t>12/11/2023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88713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45849646-B8C7-4D3C-B847-CCC8613EB8A6}" type="datetimeFigureOut">
              <a:rPr lang="fr-FR" smtClean="0"/>
              <a:t>12/11/2023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1679389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5849646-B8C7-4D3C-B847-CCC8613EB8A6}" type="datetimeFigureOut">
              <a:rPr lang="fr-FR" smtClean="0"/>
              <a:t>12/11/2023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96603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5849646-B8C7-4D3C-B847-CCC8613EB8A6}" type="datetimeFigureOut">
              <a:rPr lang="fr-FR" smtClean="0"/>
              <a:t>12/11/2023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267307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5849646-B8C7-4D3C-B847-CCC8613EB8A6}" type="datetimeFigureOut">
              <a:rPr lang="fr-FR" smtClean="0"/>
              <a:t>12/11/2023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50726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5849646-B8C7-4D3C-B847-CCC8613EB8A6}" type="datetimeFigureOut">
              <a:rPr lang="fr-FR" smtClean="0"/>
              <a:t>12/11/2023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7A3AA5C-5D5D-4014-9F02-AD0D1DA2E953}" type="slidenum">
              <a:rPr lang="fr-FR" smtClean="0"/>
              <a:t>‹#›</a:t>
            </a:fld>
            <a:endParaRPr lang="fr-FR"/>
          </a:p>
        </p:txBody>
      </p:sp>
    </p:spTree>
    <p:extLst>
      <p:ext uri="{BB962C8B-B14F-4D97-AF65-F5344CB8AC3E}">
        <p14:creationId xmlns:p14="http://schemas.microsoft.com/office/powerpoint/2010/main" val="4178479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49646-B8C7-4D3C-B847-CCC8613EB8A6}" type="datetimeFigureOut">
              <a:rPr lang="fr-FR" smtClean="0"/>
              <a:t>12/11/2023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A3AA5C-5D5D-4014-9F02-AD0D1DA2E953}" type="slidenum">
              <a:rPr lang="fr-FR" smtClean="0"/>
              <a:t>‹#›</a:t>
            </a:fld>
            <a:endParaRPr lang="fr-FR"/>
          </a:p>
        </p:txBody>
      </p:sp>
    </p:spTree>
    <p:extLst>
      <p:ext uri="{BB962C8B-B14F-4D97-AF65-F5344CB8AC3E}">
        <p14:creationId xmlns:p14="http://schemas.microsoft.com/office/powerpoint/2010/main" val="3511362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s://financialdashboardpraveen.streamlit.app/"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027766" y="6467633"/>
            <a:ext cx="8136467" cy="400110"/>
          </a:xfrm>
          <a:prstGeom prst="rect">
            <a:avLst/>
          </a:prstGeom>
          <a:noFill/>
        </p:spPr>
        <p:txBody>
          <a:bodyPr wrap="square" rtlCol="0">
            <a:spAutoFit/>
          </a:bodyPr>
          <a:lstStyle/>
          <a:p>
            <a:pPr algn="ctr"/>
            <a:r>
              <a:rPr lang="fr-FR" sz="2000" dirty="0">
                <a:solidFill>
                  <a:srgbClr val="001F46"/>
                </a:solidFill>
                <a:latin typeface="Calibri Light" panose="020F0302020204030204" pitchFamily="34" charset="0"/>
              </a:rPr>
              <a:t>IÉSEG - </a:t>
            </a:r>
            <a:r>
              <a:rPr lang="fr-FR" sz="2000" dirty="0" err="1">
                <a:solidFill>
                  <a:srgbClr val="001F46"/>
                </a:solidFill>
                <a:latin typeface="Calibri Light" panose="020F0302020204030204" pitchFamily="34" charset="0"/>
              </a:rPr>
              <a:t>School</a:t>
            </a:r>
            <a:r>
              <a:rPr lang="fr-FR" sz="2000" dirty="0">
                <a:solidFill>
                  <a:srgbClr val="001F46"/>
                </a:solidFill>
                <a:latin typeface="Calibri Light" panose="020F0302020204030204" pitchFamily="34" charset="0"/>
              </a:rPr>
              <a:t> of Management, </a:t>
            </a:r>
            <a:r>
              <a:rPr lang="fr-FR" sz="2000" dirty="0">
                <a:solidFill>
                  <a:srgbClr val="FF9900"/>
                </a:solidFill>
                <a:latin typeface="Calibri Light" panose="020F0302020204030204" pitchFamily="34" charset="0"/>
              </a:rPr>
              <a:t>Campus de Lille</a:t>
            </a:r>
          </a:p>
        </p:txBody>
      </p:sp>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3139" y="117018"/>
            <a:ext cx="1733704" cy="541867"/>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09453"/>
            <a:ext cx="12182922" cy="3236679"/>
          </a:xfrm>
          <a:prstGeom prst="rect">
            <a:avLst/>
          </a:prstGeom>
        </p:spPr>
      </p:pic>
      <p:sp>
        <p:nvSpPr>
          <p:cNvPr id="7" name="ZoneTexte 6"/>
          <p:cNvSpPr txBox="1"/>
          <p:nvPr/>
        </p:nvSpPr>
        <p:spPr>
          <a:xfrm>
            <a:off x="870011" y="248576"/>
            <a:ext cx="9483127" cy="707886"/>
          </a:xfrm>
          <a:prstGeom prst="rect">
            <a:avLst/>
          </a:prstGeom>
          <a:noFill/>
        </p:spPr>
        <p:txBody>
          <a:bodyPr wrap="square" rtlCol="0">
            <a:spAutoFit/>
          </a:bodyPr>
          <a:lstStyle/>
          <a:p>
            <a:pPr algn="ctr"/>
            <a:r>
              <a:rPr lang="en-US" sz="4000" dirty="0"/>
              <a:t>Trade Insights Hub - Streamlit app</a:t>
            </a:r>
            <a:endParaRPr lang="fr-FR" sz="4000" dirty="0">
              <a:solidFill>
                <a:srgbClr val="FFBF00"/>
              </a:solidFill>
              <a:latin typeface="Calibri" panose="020F0502020204030204" pitchFamily="34" charset="0"/>
            </a:endParaRPr>
          </a:p>
        </p:txBody>
      </p:sp>
      <p:pic>
        <p:nvPicPr>
          <p:cNvPr id="5" name="Recorded Sound">
            <a:hlinkClick r:id="" action="ppaction://media"/>
            <a:extLst>
              <a:ext uri="{FF2B5EF4-FFF2-40B4-BE49-F238E27FC236}">
                <a16:creationId xmlns:a16="http://schemas.microsoft.com/office/drawing/2014/main" id="{ED7CF7F5-0B4C-FCA4-CEE9-1F8A65BF28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4379" y="1024513"/>
            <a:ext cx="487363" cy="487363"/>
          </a:xfrm>
          <a:prstGeom prst="rect">
            <a:avLst/>
          </a:prstGeom>
        </p:spPr>
      </p:pic>
      <p:sp>
        <p:nvSpPr>
          <p:cNvPr id="9" name="TextBox 8">
            <a:extLst>
              <a:ext uri="{FF2B5EF4-FFF2-40B4-BE49-F238E27FC236}">
                <a16:creationId xmlns:a16="http://schemas.microsoft.com/office/drawing/2014/main" id="{1A1A7D76-D63A-BF55-37BB-BB1C0C173037}"/>
              </a:ext>
            </a:extLst>
          </p:cNvPr>
          <p:cNvSpPr txBox="1"/>
          <p:nvPr/>
        </p:nvSpPr>
        <p:spPr>
          <a:xfrm>
            <a:off x="461639" y="5658477"/>
            <a:ext cx="2015231" cy="369332"/>
          </a:xfrm>
          <a:prstGeom prst="rect">
            <a:avLst/>
          </a:prstGeom>
          <a:noFill/>
        </p:spPr>
        <p:txBody>
          <a:bodyPr wrap="square" rtlCol="0" anchor="ctr">
            <a:spAutoFit/>
          </a:bodyPr>
          <a:lstStyle/>
          <a:p>
            <a:pPr algn="ctr"/>
            <a:r>
              <a:rPr lang="fr-FR" dirty="0">
                <a:hlinkClick r:id="rId7"/>
              </a:rPr>
              <a:t>Streamlit App Link</a:t>
            </a:r>
            <a:endParaRPr lang="fr-FR" dirty="0"/>
          </a:p>
        </p:txBody>
      </p:sp>
      <p:sp>
        <p:nvSpPr>
          <p:cNvPr id="10" name="TextBox 9">
            <a:extLst>
              <a:ext uri="{FF2B5EF4-FFF2-40B4-BE49-F238E27FC236}">
                <a16:creationId xmlns:a16="http://schemas.microsoft.com/office/drawing/2014/main" id="{954A44BB-6F59-B6B4-675F-7636F9E71E15}"/>
              </a:ext>
            </a:extLst>
          </p:cNvPr>
          <p:cNvSpPr txBox="1"/>
          <p:nvPr/>
        </p:nvSpPr>
        <p:spPr>
          <a:xfrm>
            <a:off x="9144000" y="5758869"/>
            <a:ext cx="2607742" cy="369332"/>
          </a:xfrm>
          <a:prstGeom prst="rect">
            <a:avLst/>
          </a:prstGeom>
          <a:noFill/>
        </p:spPr>
        <p:txBody>
          <a:bodyPr wrap="square" rtlCol="0" anchor="ctr">
            <a:spAutoFit/>
          </a:bodyPr>
          <a:lstStyle/>
          <a:p>
            <a:pPr algn="ctr"/>
            <a:r>
              <a:rPr lang="fr-FR" dirty="0">
                <a:latin typeface="Aptos SemiBold" panose="020B0604020202020204" pitchFamily="34" charset="0"/>
              </a:rPr>
              <a:t>Praveen Subramani</a:t>
            </a:r>
          </a:p>
        </p:txBody>
      </p:sp>
    </p:spTree>
    <p:extLst>
      <p:ext uri="{BB962C8B-B14F-4D97-AF65-F5344CB8AC3E}">
        <p14:creationId xmlns:p14="http://schemas.microsoft.com/office/powerpoint/2010/main" val="67303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676"/>
            <a:ext cx="5646198" cy="81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fontAlgn="ctr">
              <a:spcBef>
                <a:spcPts val="0"/>
              </a:spcBef>
              <a:spcAft>
                <a:spcPts val="0"/>
              </a:spcAft>
            </a:pPr>
            <a:r>
              <a:rPr lang="fr-FR" sz="3600" b="0" i="0" dirty="0">
                <a:solidFill>
                  <a:schemeClr val="tx1"/>
                </a:solidFill>
                <a:effectLst/>
                <a:latin typeface="Calibri" panose="020F0502020204030204" pitchFamily="34" charset="0"/>
              </a:rPr>
              <a:t>SUMMARY</a:t>
            </a:r>
          </a:p>
        </p:txBody>
      </p:sp>
      <p:cxnSp>
        <p:nvCxnSpPr>
          <p:cNvPr id="24" name="Connecteur droit 23"/>
          <p:cNvCxnSpPr/>
          <p:nvPr/>
        </p:nvCxnSpPr>
        <p:spPr>
          <a:xfrm>
            <a:off x="0" y="609600"/>
            <a:ext cx="2523067" cy="0"/>
          </a:xfrm>
          <a:prstGeom prst="line">
            <a:avLst/>
          </a:prstGeom>
          <a:ln>
            <a:solidFill>
              <a:srgbClr val="001F46"/>
            </a:solidFill>
          </a:ln>
        </p:spPr>
        <p:style>
          <a:lnRef idx="1">
            <a:schemeClr val="accent1"/>
          </a:lnRef>
          <a:fillRef idx="0">
            <a:schemeClr val="accent1"/>
          </a:fillRef>
          <a:effectRef idx="0">
            <a:schemeClr val="accent1"/>
          </a:effectRef>
          <a:fontRef idx="minor">
            <a:schemeClr val="tx1"/>
          </a:fontRef>
        </p:style>
      </p:cxnSp>
      <p:pic>
        <p:nvPicPr>
          <p:cNvPr id="21" name="Imag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3139" y="-1"/>
            <a:ext cx="1733704" cy="541867"/>
          </a:xfrm>
          <a:prstGeom prst="rect">
            <a:avLst/>
          </a:prstGeom>
        </p:spPr>
      </p:pic>
      <p:sp>
        <p:nvSpPr>
          <p:cNvPr id="4" name="TextBox 3">
            <a:extLst>
              <a:ext uri="{FF2B5EF4-FFF2-40B4-BE49-F238E27FC236}">
                <a16:creationId xmlns:a16="http://schemas.microsoft.com/office/drawing/2014/main" id="{907F7B51-A344-94B9-3DE3-F4D28204479E}"/>
              </a:ext>
            </a:extLst>
          </p:cNvPr>
          <p:cNvSpPr txBox="1"/>
          <p:nvPr/>
        </p:nvSpPr>
        <p:spPr>
          <a:xfrm>
            <a:off x="1571349" y="835668"/>
            <a:ext cx="9268286" cy="5878532"/>
          </a:xfrm>
          <a:prstGeom prst="rect">
            <a:avLst/>
          </a:prstGeom>
          <a:noFill/>
        </p:spPr>
        <p:txBody>
          <a:bodyPr wrap="square">
            <a:spAutoFit/>
          </a:bodyPr>
          <a:lstStyle/>
          <a:p>
            <a:pPr marL="342900" indent="-342900">
              <a:buClr>
                <a:srgbClr val="FDC300"/>
              </a:buClr>
              <a:buFont typeface="Times New Roman" panose="02020603050405020304" pitchFamily="18" charset="0"/>
              <a:buChar char="■"/>
            </a:pPr>
            <a:r>
              <a:rPr lang="en-US" sz="2400" dirty="0"/>
              <a:t>Company profile</a:t>
            </a:r>
          </a:p>
          <a:p>
            <a:pPr marL="800100" lvl="1" indent="-342900">
              <a:buClr>
                <a:srgbClr val="FDC300"/>
              </a:buClr>
              <a:buFont typeface="Times New Roman" panose="02020603050405020304" pitchFamily="18" charset="0"/>
              <a:buChar char="■"/>
            </a:pPr>
            <a:r>
              <a:rPr lang="en-US" sz="1600" dirty="0"/>
              <a:t>Corporate Headquarters Address</a:t>
            </a:r>
          </a:p>
          <a:p>
            <a:pPr marL="800100" lvl="1" indent="-342900">
              <a:buClr>
                <a:srgbClr val="FDC300"/>
              </a:buClr>
              <a:buFont typeface="Times New Roman" panose="02020603050405020304" pitchFamily="18" charset="0"/>
              <a:buChar char="■"/>
            </a:pPr>
            <a:r>
              <a:rPr lang="en-US" sz="1600" dirty="0"/>
              <a:t>Sector(s)</a:t>
            </a:r>
          </a:p>
          <a:p>
            <a:pPr marL="800100" lvl="1" indent="-342900">
              <a:buClr>
                <a:srgbClr val="FDC300"/>
              </a:buClr>
              <a:buFont typeface="Times New Roman" panose="02020603050405020304" pitchFamily="18" charset="0"/>
              <a:buChar char="■"/>
            </a:pPr>
            <a:r>
              <a:rPr lang="en-US" sz="1600" dirty="0"/>
              <a:t>Industry</a:t>
            </a:r>
          </a:p>
          <a:p>
            <a:pPr marL="800100" lvl="1" indent="-342900">
              <a:buClr>
                <a:srgbClr val="FDC300"/>
              </a:buClr>
              <a:buFont typeface="Times New Roman" panose="02020603050405020304" pitchFamily="18" charset="0"/>
              <a:buChar char="■"/>
            </a:pPr>
            <a:r>
              <a:rPr lang="en-US" sz="1600" dirty="0"/>
              <a:t>Full Time Employees</a:t>
            </a:r>
          </a:p>
          <a:p>
            <a:pPr lvl="1">
              <a:buClr>
                <a:srgbClr val="FDC300"/>
              </a:buClr>
            </a:pPr>
            <a:endParaRPr lang="en-US" sz="1600" dirty="0"/>
          </a:p>
          <a:p>
            <a:pPr marL="342900" indent="-342900">
              <a:buClr>
                <a:srgbClr val="FDC300"/>
              </a:buClr>
              <a:buFont typeface="Times New Roman" panose="02020603050405020304" pitchFamily="18" charset="0"/>
              <a:buChar char="■"/>
            </a:pPr>
            <a:r>
              <a:rPr lang="en-US" sz="2400" dirty="0"/>
              <a:t>Key Executives</a:t>
            </a:r>
          </a:p>
          <a:p>
            <a:pPr marL="800100" lvl="1" indent="-342900">
              <a:buClr>
                <a:srgbClr val="FDC300"/>
              </a:buClr>
              <a:buFont typeface="Times New Roman" panose="02020603050405020304" pitchFamily="18" charset="0"/>
              <a:buChar char="■"/>
            </a:pPr>
            <a:r>
              <a:rPr lang="en-US" sz="1600" dirty="0"/>
              <a:t>Company Executives Name</a:t>
            </a:r>
          </a:p>
          <a:p>
            <a:pPr marL="800100" lvl="1" indent="-342900">
              <a:buClr>
                <a:srgbClr val="FDC300"/>
              </a:buClr>
              <a:buFont typeface="Times New Roman" panose="02020603050405020304" pitchFamily="18" charset="0"/>
              <a:buChar char="■"/>
            </a:pPr>
            <a:r>
              <a:rPr lang="en-US" sz="1600" dirty="0"/>
              <a:t>Title</a:t>
            </a:r>
          </a:p>
          <a:p>
            <a:pPr marL="800100" lvl="1" indent="-342900">
              <a:buClr>
                <a:srgbClr val="FDC300"/>
              </a:buClr>
              <a:buFont typeface="Times New Roman" panose="02020603050405020304" pitchFamily="18" charset="0"/>
              <a:buChar char="■"/>
            </a:pPr>
            <a:r>
              <a:rPr lang="en-US" sz="1600" dirty="0"/>
              <a:t>Pay</a:t>
            </a:r>
          </a:p>
          <a:p>
            <a:pPr marL="342900" indent="-342900">
              <a:buClr>
                <a:srgbClr val="FDC300"/>
              </a:buClr>
              <a:buFont typeface="Times New Roman" panose="02020603050405020304" pitchFamily="18" charset="0"/>
              <a:buChar char="■"/>
            </a:pPr>
            <a:endParaRPr lang="en-US" sz="1600" dirty="0"/>
          </a:p>
          <a:p>
            <a:pPr marL="342900" indent="-342900">
              <a:buClr>
                <a:srgbClr val="FDC300"/>
              </a:buClr>
              <a:buFont typeface="Times New Roman" panose="02020603050405020304" pitchFamily="18" charset="0"/>
              <a:buChar char="■"/>
            </a:pPr>
            <a:r>
              <a:rPr lang="en-US" sz="2400" dirty="0"/>
              <a:t>Company description</a:t>
            </a:r>
          </a:p>
          <a:p>
            <a:pPr marL="800100" lvl="1" indent="-342900">
              <a:buClr>
                <a:srgbClr val="FDC300"/>
              </a:buClr>
              <a:buFont typeface="Times New Roman" panose="02020603050405020304" pitchFamily="18" charset="0"/>
              <a:buChar char="■"/>
            </a:pPr>
            <a:r>
              <a:rPr lang="en-US" sz="1600" dirty="0"/>
              <a:t>Summary of the company</a:t>
            </a:r>
          </a:p>
          <a:p>
            <a:pPr>
              <a:buClr>
                <a:srgbClr val="FDC300"/>
              </a:buClr>
            </a:pPr>
            <a:r>
              <a:rPr lang="en-US" sz="1600" dirty="0"/>
              <a:t>	</a:t>
            </a:r>
          </a:p>
          <a:p>
            <a:pPr marL="342900" indent="-342900">
              <a:buClr>
                <a:srgbClr val="FDC300"/>
              </a:buClr>
              <a:buFont typeface="Times New Roman" panose="02020603050405020304" pitchFamily="18" charset="0"/>
              <a:buChar char="■"/>
            </a:pPr>
            <a:r>
              <a:rPr lang="en-US" sz="2400" dirty="0"/>
              <a:t>Major shareholders </a:t>
            </a:r>
          </a:p>
          <a:p>
            <a:pPr marL="800100" lvl="1" indent="-342900">
              <a:buClr>
                <a:srgbClr val="FDC300"/>
              </a:buClr>
              <a:buFont typeface="Times New Roman" panose="02020603050405020304" pitchFamily="18" charset="0"/>
              <a:buChar char="■"/>
            </a:pPr>
            <a:r>
              <a:rPr lang="en-US" sz="1600" dirty="0"/>
              <a:t>Shares Held by All Insider</a:t>
            </a:r>
          </a:p>
          <a:p>
            <a:pPr marL="800100" lvl="1" indent="-342900">
              <a:buClr>
                <a:srgbClr val="FDC300"/>
              </a:buClr>
              <a:buFont typeface="Times New Roman" panose="02020603050405020304" pitchFamily="18" charset="0"/>
              <a:buChar char="■"/>
            </a:pPr>
            <a:r>
              <a:rPr lang="en-US" sz="1600" dirty="0"/>
              <a:t>Shares Held by Institutions</a:t>
            </a:r>
          </a:p>
          <a:p>
            <a:pPr marL="800100" lvl="1" indent="-342900">
              <a:buClr>
                <a:srgbClr val="FDC300"/>
              </a:buClr>
              <a:buFont typeface="Times New Roman" panose="02020603050405020304" pitchFamily="18" charset="0"/>
              <a:buChar char="■"/>
            </a:pPr>
            <a:r>
              <a:rPr lang="en-US" sz="1600" dirty="0"/>
              <a:t>Float Held by Institutions</a:t>
            </a:r>
          </a:p>
          <a:p>
            <a:pPr marL="800100" lvl="1" indent="-342900">
              <a:buClr>
                <a:srgbClr val="FDC300"/>
              </a:buClr>
              <a:buFont typeface="Times New Roman" panose="02020603050405020304" pitchFamily="18" charset="0"/>
              <a:buChar char="■"/>
            </a:pPr>
            <a:r>
              <a:rPr lang="en-US" sz="1600" dirty="0"/>
              <a:t>Number of Institutions Holding Shares</a:t>
            </a:r>
          </a:p>
          <a:p>
            <a:pPr marL="342900" indent="-342900">
              <a:buClr>
                <a:srgbClr val="FDC300"/>
              </a:buClr>
              <a:buFont typeface="Times New Roman" panose="02020603050405020304" pitchFamily="18" charset="0"/>
              <a:buChar char="■"/>
            </a:pPr>
            <a:endParaRPr lang="en-US" sz="1600" dirty="0"/>
          </a:p>
          <a:p>
            <a:pPr marL="342900" indent="-342900">
              <a:buClr>
                <a:srgbClr val="FDC300"/>
              </a:buClr>
              <a:buFont typeface="Times New Roman" panose="02020603050405020304" pitchFamily="18" charset="0"/>
              <a:buChar char="■"/>
            </a:pPr>
            <a:r>
              <a:rPr lang="en-US" sz="2400" dirty="0"/>
              <a:t>Area chart based on the duration</a:t>
            </a:r>
          </a:p>
        </p:txBody>
      </p:sp>
    </p:spTree>
    <p:extLst>
      <p:ext uri="{BB962C8B-B14F-4D97-AF65-F5344CB8AC3E}">
        <p14:creationId xmlns:p14="http://schemas.microsoft.com/office/powerpoint/2010/main" val="353752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676"/>
            <a:ext cx="5646198" cy="81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fontAlgn="ctr">
              <a:spcBef>
                <a:spcPts val="0"/>
              </a:spcBef>
              <a:spcAft>
                <a:spcPts val="0"/>
              </a:spcAft>
            </a:pPr>
            <a:r>
              <a:rPr lang="fr-FR" sz="3600" dirty="0">
                <a:solidFill>
                  <a:srgbClr val="001F46"/>
                </a:solidFill>
              </a:rPr>
              <a:t>CHART</a:t>
            </a:r>
            <a:endParaRPr lang="fr-FR" sz="3600" b="0" i="0" dirty="0">
              <a:solidFill>
                <a:schemeClr val="tx1"/>
              </a:solidFill>
              <a:effectLst/>
              <a:latin typeface="Calibri" panose="020F0502020204030204" pitchFamily="34" charset="0"/>
            </a:endParaRPr>
          </a:p>
        </p:txBody>
      </p:sp>
      <p:cxnSp>
        <p:nvCxnSpPr>
          <p:cNvPr id="24" name="Connecteur droit 23"/>
          <p:cNvCxnSpPr/>
          <p:nvPr/>
        </p:nvCxnSpPr>
        <p:spPr>
          <a:xfrm>
            <a:off x="0" y="609600"/>
            <a:ext cx="2523067" cy="0"/>
          </a:xfrm>
          <a:prstGeom prst="line">
            <a:avLst/>
          </a:prstGeom>
          <a:ln>
            <a:solidFill>
              <a:srgbClr val="001F46"/>
            </a:solidFill>
          </a:ln>
        </p:spPr>
        <p:style>
          <a:lnRef idx="1">
            <a:schemeClr val="accent1"/>
          </a:lnRef>
          <a:fillRef idx="0">
            <a:schemeClr val="accent1"/>
          </a:fillRef>
          <a:effectRef idx="0">
            <a:schemeClr val="accent1"/>
          </a:effectRef>
          <a:fontRef idx="minor">
            <a:schemeClr val="tx1"/>
          </a:fontRef>
        </p:style>
      </p:cxnSp>
      <p:pic>
        <p:nvPicPr>
          <p:cNvPr id="21" name="Imag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3139" y="-1"/>
            <a:ext cx="1733704" cy="541867"/>
          </a:xfrm>
          <a:prstGeom prst="rect">
            <a:avLst/>
          </a:prstGeom>
        </p:spPr>
      </p:pic>
      <p:sp>
        <p:nvSpPr>
          <p:cNvPr id="4" name="TextBox 3">
            <a:extLst>
              <a:ext uri="{FF2B5EF4-FFF2-40B4-BE49-F238E27FC236}">
                <a16:creationId xmlns:a16="http://schemas.microsoft.com/office/drawing/2014/main" id="{907F7B51-A344-94B9-3DE3-F4D28204479E}"/>
              </a:ext>
            </a:extLst>
          </p:cNvPr>
          <p:cNvSpPr txBox="1"/>
          <p:nvPr/>
        </p:nvSpPr>
        <p:spPr>
          <a:xfrm>
            <a:off x="1571349" y="835668"/>
            <a:ext cx="9268286" cy="3539430"/>
          </a:xfrm>
          <a:prstGeom prst="rect">
            <a:avLst/>
          </a:prstGeom>
          <a:noFill/>
        </p:spPr>
        <p:txBody>
          <a:bodyPr wrap="square">
            <a:spAutoFit/>
          </a:bodyPr>
          <a:lstStyle/>
          <a:p>
            <a:pPr marL="342900" indent="-342900">
              <a:buClr>
                <a:srgbClr val="FDC300"/>
              </a:buClr>
              <a:buFont typeface="Times New Roman" panose="02020603050405020304" pitchFamily="18" charset="0"/>
              <a:buChar char="■"/>
            </a:pPr>
            <a:r>
              <a:rPr lang="en-US" sz="2400" dirty="0"/>
              <a:t>Choose the chart</a:t>
            </a:r>
          </a:p>
          <a:p>
            <a:pPr marL="800100" lvl="1" indent="-342900">
              <a:buClr>
                <a:srgbClr val="FDC300"/>
              </a:buClr>
              <a:buFont typeface="Times New Roman" panose="02020603050405020304" pitchFamily="18" charset="0"/>
              <a:buChar char="■"/>
            </a:pPr>
            <a:r>
              <a:rPr lang="en-US" sz="1600" dirty="0"/>
              <a:t>Line Plot: A continuous line is used to depict stock price trends over time.</a:t>
            </a:r>
          </a:p>
          <a:p>
            <a:pPr marL="800100" lvl="1" indent="-342900">
              <a:buClr>
                <a:srgbClr val="FDC300"/>
              </a:buClr>
              <a:buFont typeface="Times New Roman" panose="02020603050405020304" pitchFamily="18" charset="0"/>
              <a:buChar char="■"/>
            </a:pPr>
            <a:r>
              <a:rPr lang="en-US" sz="1600" dirty="0"/>
              <a:t>Candlestick Plot: Displays the open, high, low, and close prices for a specific time.</a:t>
            </a:r>
          </a:p>
          <a:p>
            <a:pPr lvl="1">
              <a:buClr>
                <a:srgbClr val="FDC300"/>
              </a:buClr>
            </a:pPr>
            <a:endParaRPr lang="en-US" sz="1600" dirty="0"/>
          </a:p>
          <a:p>
            <a:pPr marL="342900" indent="-342900">
              <a:buClr>
                <a:srgbClr val="FDC300"/>
              </a:buClr>
              <a:buFont typeface="Times New Roman" panose="02020603050405020304" pitchFamily="18" charset="0"/>
              <a:buChar char="■"/>
            </a:pPr>
            <a:r>
              <a:rPr lang="en-US" sz="2400" dirty="0"/>
              <a:t>Time interval</a:t>
            </a:r>
          </a:p>
          <a:p>
            <a:pPr marL="800100" lvl="1" indent="-342900">
              <a:buClr>
                <a:srgbClr val="FDC300"/>
              </a:buClr>
              <a:buFont typeface="Times New Roman" panose="02020603050405020304" pitchFamily="18" charset="0"/>
              <a:buChar char="■"/>
            </a:pPr>
            <a:r>
              <a:rPr lang="en-US" sz="1600" dirty="0"/>
              <a:t>Choose a time span for extensive stock research include 1 day, 5 days, 1 week, 1 month and 3 months.</a:t>
            </a:r>
          </a:p>
          <a:p>
            <a:pPr marL="342900" indent="-342900">
              <a:buClr>
                <a:srgbClr val="FDC300"/>
              </a:buClr>
              <a:buFont typeface="Times New Roman" panose="02020603050405020304" pitchFamily="18" charset="0"/>
              <a:buChar char="■"/>
            </a:pPr>
            <a:endParaRPr lang="en-US" sz="1600" dirty="0"/>
          </a:p>
          <a:p>
            <a:pPr marL="342900" indent="-342900">
              <a:buClr>
                <a:srgbClr val="FDC300"/>
              </a:buClr>
              <a:buFont typeface="Times New Roman" panose="02020603050405020304" pitchFamily="18" charset="0"/>
              <a:buChar char="■"/>
            </a:pPr>
            <a:r>
              <a:rPr lang="en-US" sz="2400" dirty="0"/>
              <a:t>Chart duration</a:t>
            </a:r>
          </a:p>
          <a:p>
            <a:pPr marL="800100" lvl="1" indent="-342900">
              <a:buClr>
                <a:srgbClr val="FDC300"/>
              </a:buClr>
              <a:buFont typeface="Times New Roman" panose="02020603050405020304" pitchFamily="18" charset="0"/>
              <a:buChar char="■"/>
            </a:pPr>
            <a:r>
              <a:rPr lang="en-US" sz="1600" dirty="0"/>
              <a:t>Choose a Chart duration include 1 month, 3 months, 6 months, YTD, 1 year, 3 years, 5 years, Max. </a:t>
            </a:r>
          </a:p>
          <a:p>
            <a:pPr>
              <a:buClr>
                <a:srgbClr val="FDC300"/>
              </a:buClr>
            </a:pPr>
            <a:r>
              <a:rPr lang="en-US" sz="1600" dirty="0"/>
              <a:t>	</a:t>
            </a:r>
          </a:p>
          <a:p>
            <a:pPr marL="342900" indent="-342900">
              <a:buClr>
                <a:srgbClr val="FDC300"/>
              </a:buClr>
              <a:buFont typeface="Times New Roman" panose="02020603050405020304" pitchFamily="18" charset="0"/>
              <a:buChar char="■"/>
            </a:pPr>
            <a:r>
              <a:rPr lang="en-US" sz="2400" dirty="0"/>
              <a:t>Display Chart based on selection</a:t>
            </a:r>
          </a:p>
        </p:txBody>
      </p:sp>
    </p:spTree>
    <p:extLst>
      <p:ext uri="{BB962C8B-B14F-4D97-AF65-F5344CB8AC3E}">
        <p14:creationId xmlns:p14="http://schemas.microsoft.com/office/powerpoint/2010/main" val="307066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676"/>
            <a:ext cx="5646198" cy="81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fontAlgn="ctr">
              <a:spcBef>
                <a:spcPts val="0"/>
              </a:spcBef>
              <a:spcAft>
                <a:spcPts val="0"/>
              </a:spcAft>
            </a:pPr>
            <a:r>
              <a:rPr lang="fr-FR" sz="3600" dirty="0">
                <a:solidFill>
                  <a:srgbClr val="001F46"/>
                </a:solidFill>
              </a:rPr>
              <a:t>FINANCIALS</a:t>
            </a:r>
            <a:endParaRPr lang="fr-FR" sz="3600" b="0" i="0" dirty="0">
              <a:solidFill>
                <a:schemeClr val="tx1"/>
              </a:solidFill>
              <a:effectLst/>
              <a:latin typeface="Calibri" panose="020F0502020204030204" pitchFamily="34" charset="0"/>
            </a:endParaRPr>
          </a:p>
        </p:txBody>
      </p:sp>
      <p:cxnSp>
        <p:nvCxnSpPr>
          <p:cNvPr id="24" name="Connecteur droit 23"/>
          <p:cNvCxnSpPr/>
          <p:nvPr/>
        </p:nvCxnSpPr>
        <p:spPr>
          <a:xfrm>
            <a:off x="0" y="609600"/>
            <a:ext cx="2523067" cy="0"/>
          </a:xfrm>
          <a:prstGeom prst="line">
            <a:avLst/>
          </a:prstGeom>
          <a:ln>
            <a:solidFill>
              <a:srgbClr val="001F46"/>
            </a:solidFill>
          </a:ln>
        </p:spPr>
        <p:style>
          <a:lnRef idx="1">
            <a:schemeClr val="accent1"/>
          </a:lnRef>
          <a:fillRef idx="0">
            <a:schemeClr val="accent1"/>
          </a:fillRef>
          <a:effectRef idx="0">
            <a:schemeClr val="accent1"/>
          </a:effectRef>
          <a:fontRef idx="minor">
            <a:schemeClr val="tx1"/>
          </a:fontRef>
        </p:style>
      </p:cxnSp>
      <p:pic>
        <p:nvPicPr>
          <p:cNvPr id="21" name="Imag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3139" y="-1"/>
            <a:ext cx="1733704" cy="541867"/>
          </a:xfrm>
          <a:prstGeom prst="rect">
            <a:avLst/>
          </a:prstGeom>
        </p:spPr>
      </p:pic>
      <p:sp>
        <p:nvSpPr>
          <p:cNvPr id="4" name="TextBox 3">
            <a:extLst>
              <a:ext uri="{FF2B5EF4-FFF2-40B4-BE49-F238E27FC236}">
                <a16:creationId xmlns:a16="http://schemas.microsoft.com/office/drawing/2014/main" id="{907F7B51-A344-94B9-3DE3-F4D28204479E}"/>
              </a:ext>
            </a:extLst>
          </p:cNvPr>
          <p:cNvSpPr txBox="1"/>
          <p:nvPr/>
        </p:nvSpPr>
        <p:spPr>
          <a:xfrm>
            <a:off x="1571349" y="835668"/>
            <a:ext cx="9268286" cy="3170099"/>
          </a:xfrm>
          <a:prstGeom prst="rect">
            <a:avLst/>
          </a:prstGeom>
          <a:noFill/>
        </p:spPr>
        <p:txBody>
          <a:bodyPr wrap="square">
            <a:spAutoFit/>
          </a:bodyPr>
          <a:lstStyle/>
          <a:p>
            <a:pPr marL="342900" indent="-342900">
              <a:buClr>
                <a:srgbClr val="FDC300"/>
              </a:buClr>
              <a:buFont typeface="Times New Roman" panose="02020603050405020304" pitchFamily="18" charset="0"/>
              <a:buChar char="■"/>
            </a:pPr>
            <a:r>
              <a:rPr lang="en-US" sz="2400" dirty="0"/>
              <a:t>Income Statement</a:t>
            </a:r>
          </a:p>
          <a:p>
            <a:pPr lvl="1">
              <a:buClr>
                <a:srgbClr val="FDC300"/>
              </a:buClr>
            </a:pPr>
            <a:r>
              <a:rPr lang="en-US" sz="1600" dirty="0"/>
              <a:t>An income statement or profit and loss account is one of the financial statements of a company and shows the company's revenues and expenses during a particular period. It indicates how the revenues are transformed into the net income or net profit. </a:t>
            </a:r>
          </a:p>
          <a:p>
            <a:pPr lvl="1">
              <a:buClr>
                <a:srgbClr val="FDC300"/>
              </a:buClr>
            </a:pPr>
            <a:endParaRPr lang="en-US" sz="1600" dirty="0"/>
          </a:p>
          <a:p>
            <a:pPr marL="342900" indent="-342900">
              <a:buClr>
                <a:srgbClr val="FDC300"/>
              </a:buClr>
              <a:buFont typeface="Times New Roman" panose="02020603050405020304" pitchFamily="18" charset="0"/>
              <a:buChar char="■"/>
            </a:pPr>
            <a:r>
              <a:rPr lang="en-US" sz="2400" dirty="0"/>
              <a:t>Balance Sheet</a:t>
            </a:r>
          </a:p>
          <a:p>
            <a:pPr lvl="1">
              <a:buClr>
                <a:srgbClr val="FDC300"/>
              </a:buClr>
            </a:pPr>
            <a:r>
              <a:rPr lang="en-US" sz="1600" dirty="0"/>
              <a:t>A balance sheet summarizes a company's assets, liabilities and shareholders' equity at a specific point in time. It is one of the fundamental documents that make up a company's financial statements.</a:t>
            </a:r>
          </a:p>
          <a:p>
            <a:pPr marL="342900" indent="-342900">
              <a:buClr>
                <a:srgbClr val="FDC300"/>
              </a:buClr>
              <a:buFont typeface="Times New Roman" panose="02020603050405020304" pitchFamily="18" charset="0"/>
              <a:buChar char="■"/>
            </a:pPr>
            <a:endParaRPr lang="en-US" sz="1600" dirty="0"/>
          </a:p>
          <a:p>
            <a:pPr marL="342900" indent="-342900">
              <a:buClr>
                <a:srgbClr val="FDC300"/>
              </a:buClr>
              <a:buFont typeface="Times New Roman" panose="02020603050405020304" pitchFamily="18" charset="0"/>
              <a:buChar char="■"/>
            </a:pPr>
            <a:r>
              <a:rPr lang="en-US" sz="2400" dirty="0"/>
              <a:t>Cash Flow</a:t>
            </a:r>
          </a:p>
          <a:p>
            <a:pPr lvl="1">
              <a:buClr>
                <a:srgbClr val="FDC300"/>
              </a:buClr>
            </a:pPr>
            <a:r>
              <a:rPr lang="en-US" sz="1600" dirty="0"/>
              <a:t>Cash flow is the net cash and cash equivalents transferred in and out of a company.</a:t>
            </a:r>
          </a:p>
        </p:txBody>
      </p:sp>
    </p:spTree>
    <p:extLst>
      <p:ext uri="{BB962C8B-B14F-4D97-AF65-F5344CB8AC3E}">
        <p14:creationId xmlns:p14="http://schemas.microsoft.com/office/powerpoint/2010/main" val="416082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676"/>
            <a:ext cx="5646198" cy="81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fontAlgn="ctr">
              <a:spcBef>
                <a:spcPts val="0"/>
              </a:spcBef>
              <a:spcAft>
                <a:spcPts val="0"/>
              </a:spcAft>
            </a:pPr>
            <a:r>
              <a:rPr lang="fr-FR" sz="3600" dirty="0">
                <a:solidFill>
                  <a:srgbClr val="001F46"/>
                </a:solidFill>
              </a:rPr>
              <a:t>MONTE CARLO SIMULATION</a:t>
            </a:r>
            <a:endParaRPr lang="fr-FR" sz="3600" b="0" i="0" dirty="0">
              <a:solidFill>
                <a:schemeClr val="tx1"/>
              </a:solidFill>
              <a:effectLst/>
              <a:latin typeface="Calibri" panose="020F0502020204030204" pitchFamily="34" charset="0"/>
            </a:endParaRPr>
          </a:p>
        </p:txBody>
      </p:sp>
      <p:cxnSp>
        <p:nvCxnSpPr>
          <p:cNvPr id="24" name="Connecteur droit 23"/>
          <p:cNvCxnSpPr/>
          <p:nvPr/>
        </p:nvCxnSpPr>
        <p:spPr>
          <a:xfrm>
            <a:off x="0" y="609600"/>
            <a:ext cx="2523067" cy="0"/>
          </a:xfrm>
          <a:prstGeom prst="line">
            <a:avLst/>
          </a:prstGeom>
          <a:ln>
            <a:solidFill>
              <a:srgbClr val="001F46"/>
            </a:solidFill>
          </a:ln>
        </p:spPr>
        <p:style>
          <a:lnRef idx="1">
            <a:schemeClr val="accent1"/>
          </a:lnRef>
          <a:fillRef idx="0">
            <a:schemeClr val="accent1"/>
          </a:fillRef>
          <a:effectRef idx="0">
            <a:schemeClr val="accent1"/>
          </a:effectRef>
          <a:fontRef idx="minor">
            <a:schemeClr val="tx1"/>
          </a:fontRef>
        </p:style>
      </p:cxnSp>
      <p:pic>
        <p:nvPicPr>
          <p:cNvPr id="21" name="Imag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3139" y="-1"/>
            <a:ext cx="1733704" cy="541867"/>
          </a:xfrm>
          <a:prstGeom prst="rect">
            <a:avLst/>
          </a:prstGeom>
        </p:spPr>
      </p:pic>
      <p:sp>
        <p:nvSpPr>
          <p:cNvPr id="4" name="TextBox 3">
            <a:extLst>
              <a:ext uri="{FF2B5EF4-FFF2-40B4-BE49-F238E27FC236}">
                <a16:creationId xmlns:a16="http://schemas.microsoft.com/office/drawing/2014/main" id="{907F7B51-A344-94B9-3DE3-F4D28204479E}"/>
              </a:ext>
            </a:extLst>
          </p:cNvPr>
          <p:cNvSpPr txBox="1"/>
          <p:nvPr/>
        </p:nvSpPr>
        <p:spPr>
          <a:xfrm>
            <a:off x="1571349" y="835668"/>
            <a:ext cx="9268286" cy="3539430"/>
          </a:xfrm>
          <a:prstGeom prst="rect">
            <a:avLst/>
          </a:prstGeom>
          <a:noFill/>
        </p:spPr>
        <p:txBody>
          <a:bodyPr wrap="square">
            <a:spAutoFit/>
          </a:bodyPr>
          <a:lstStyle/>
          <a:p>
            <a:pPr marL="342900" indent="-342900">
              <a:buClr>
                <a:srgbClr val="FDC300"/>
              </a:buClr>
              <a:buFont typeface="Times New Roman" panose="02020603050405020304" pitchFamily="18" charset="0"/>
              <a:buChar char="■"/>
            </a:pPr>
            <a:r>
              <a:rPr lang="en-US" sz="2400" dirty="0"/>
              <a:t>Definition</a:t>
            </a:r>
          </a:p>
          <a:p>
            <a:pPr lvl="1">
              <a:buClr>
                <a:srgbClr val="FDC300"/>
              </a:buClr>
            </a:pPr>
            <a:r>
              <a:rPr lang="en-US" sz="1600" dirty="0"/>
              <a:t>Monte Carlo simulation is a sophisticated financial planning technique that is used to estimate the uncertainty and variability of future financial outcomes. It is frequently used to analyze the chances of attaining financial goals by simulating the likely range of future investment returns. Monte Carlo simulation can be used in the context of stock closing prices to forecast various future possibilities and aid in making more educated financial decisions. </a:t>
            </a:r>
          </a:p>
          <a:p>
            <a:pPr lvl="1">
              <a:buClr>
                <a:srgbClr val="FDC300"/>
              </a:buClr>
            </a:pPr>
            <a:endParaRPr lang="en-US" sz="1600" dirty="0"/>
          </a:p>
          <a:p>
            <a:pPr marL="342900" indent="-342900">
              <a:buClr>
                <a:srgbClr val="FDC300"/>
              </a:buClr>
              <a:buFont typeface="Times New Roman" panose="02020603050405020304" pitchFamily="18" charset="0"/>
              <a:buChar char="■"/>
            </a:pPr>
            <a:r>
              <a:rPr lang="en-US" sz="2400" dirty="0"/>
              <a:t>Result utilization</a:t>
            </a:r>
          </a:p>
          <a:p>
            <a:pPr marL="800100" lvl="1" indent="-342900">
              <a:buClr>
                <a:srgbClr val="FDC300"/>
              </a:buClr>
              <a:buFont typeface="Times New Roman" panose="02020603050405020304" pitchFamily="18" charset="0"/>
              <a:buChar char="■"/>
            </a:pPr>
            <a:r>
              <a:rPr lang="en-US" sz="1600" dirty="0"/>
              <a:t>Simulations of future stock closing prices are presented.</a:t>
            </a:r>
          </a:p>
          <a:p>
            <a:pPr marL="800100" lvl="1" indent="-342900">
              <a:buClr>
                <a:srgbClr val="FDC300"/>
              </a:buClr>
              <a:buFont typeface="Times New Roman" panose="02020603050405020304" pitchFamily="18" charset="0"/>
              <a:buChar char="■"/>
            </a:pPr>
            <a:r>
              <a:rPr lang="en-US" sz="1600" dirty="0"/>
              <a:t>The level of risk and uncertainty in the simulated results are discussed.</a:t>
            </a:r>
          </a:p>
          <a:p>
            <a:pPr marL="800100" lvl="1" indent="-342900">
              <a:buClr>
                <a:srgbClr val="FDC300"/>
              </a:buClr>
              <a:buFont typeface="Times New Roman" panose="02020603050405020304" pitchFamily="18" charset="0"/>
              <a:buChar char="■"/>
            </a:pPr>
            <a:r>
              <a:rPr lang="en-US" sz="1600" dirty="0"/>
              <a:t>Identification of certain dangers.</a:t>
            </a:r>
          </a:p>
          <a:p>
            <a:pPr marL="800100" lvl="1" indent="-342900">
              <a:buClr>
                <a:srgbClr val="FDC300"/>
              </a:buClr>
              <a:buFont typeface="Times New Roman" panose="02020603050405020304" pitchFamily="18" charset="0"/>
              <a:buChar char="■"/>
            </a:pPr>
            <a:r>
              <a:rPr lang="en-US" sz="1600" dirty="0"/>
              <a:t>Simulation results are used to inform financial planning decisions.</a:t>
            </a:r>
          </a:p>
          <a:p>
            <a:pPr marL="800100" lvl="1" indent="-342900">
              <a:buClr>
                <a:srgbClr val="FDC300"/>
              </a:buClr>
              <a:buFont typeface="Times New Roman" panose="02020603050405020304" pitchFamily="18" charset="0"/>
              <a:buChar char="■"/>
            </a:pPr>
            <a:r>
              <a:rPr lang="en-US" sz="1600" dirty="0"/>
              <a:t>Adaptations or plans depending on simulation results.</a:t>
            </a:r>
          </a:p>
        </p:txBody>
      </p:sp>
    </p:spTree>
    <p:extLst>
      <p:ext uri="{BB962C8B-B14F-4D97-AF65-F5344CB8AC3E}">
        <p14:creationId xmlns:p14="http://schemas.microsoft.com/office/powerpoint/2010/main" val="93964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676"/>
            <a:ext cx="5646198" cy="81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a:solidFill>
                  <a:srgbClr val="001F46"/>
                </a:solidFill>
              </a:rPr>
              <a:t>DIVIDENDS</a:t>
            </a:r>
            <a:endParaRPr lang="fr-FR" sz="3600" dirty="0">
              <a:solidFill>
                <a:srgbClr val="001F46"/>
              </a:solidFill>
            </a:endParaRPr>
          </a:p>
        </p:txBody>
      </p:sp>
      <p:cxnSp>
        <p:nvCxnSpPr>
          <p:cNvPr id="24" name="Connecteur droit 23"/>
          <p:cNvCxnSpPr/>
          <p:nvPr/>
        </p:nvCxnSpPr>
        <p:spPr>
          <a:xfrm>
            <a:off x="0" y="609600"/>
            <a:ext cx="2523067" cy="0"/>
          </a:xfrm>
          <a:prstGeom prst="line">
            <a:avLst/>
          </a:prstGeom>
          <a:ln>
            <a:solidFill>
              <a:srgbClr val="001F46"/>
            </a:solidFill>
          </a:ln>
        </p:spPr>
        <p:style>
          <a:lnRef idx="1">
            <a:schemeClr val="accent1"/>
          </a:lnRef>
          <a:fillRef idx="0">
            <a:schemeClr val="accent1"/>
          </a:fillRef>
          <a:effectRef idx="0">
            <a:schemeClr val="accent1"/>
          </a:effectRef>
          <a:fontRef idx="minor">
            <a:schemeClr val="tx1"/>
          </a:fontRef>
        </p:style>
      </p:cxnSp>
      <p:pic>
        <p:nvPicPr>
          <p:cNvPr id="21" name="Imag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3139" y="-1"/>
            <a:ext cx="1733704" cy="541867"/>
          </a:xfrm>
          <a:prstGeom prst="rect">
            <a:avLst/>
          </a:prstGeom>
        </p:spPr>
      </p:pic>
      <p:sp>
        <p:nvSpPr>
          <p:cNvPr id="4" name="TextBox 3">
            <a:extLst>
              <a:ext uri="{FF2B5EF4-FFF2-40B4-BE49-F238E27FC236}">
                <a16:creationId xmlns:a16="http://schemas.microsoft.com/office/drawing/2014/main" id="{907F7B51-A344-94B9-3DE3-F4D28204479E}"/>
              </a:ext>
            </a:extLst>
          </p:cNvPr>
          <p:cNvSpPr txBox="1"/>
          <p:nvPr/>
        </p:nvSpPr>
        <p:spPr>
          <a:xfrm>
            <a:off x="1571349" y="835668"/>
            <a:ext cx="9268286" cy="3785652"/>
          </a:xfrm>
          <a:prstGeom prst="rect">
            <a:avLst/>
          </a:prstGeom>
          <a:noFill/>
        </p:spPr>
        <p:txBody>
          <a:bodyPr wrap="square">
            <a:spAutoFit/>
          </a:bodyPr>
          <a:lstStyle/>
          <a:p>
            <a:pPr marL="342900" indent="-342900">
              <a:buClr>
                <a:srgbClr val="FDC300"/>
              </a:buClr>
              <a:buFont typeface="Times New Roman" panose="02020603050405020304" pitchFamily="18" charset="0"/>
              <a:buChar char="■"/>
            </a:pPr>
            <a:r>
              <a:rPr lang="en-US" sz="2400" dirty="0"/>
              <a:t>Dividends</a:t>
            </a:r>
          </a:p>
          <a:p>
            <a:pPr lvl="1">
              <a:buClr>
                <a:srgbClr val="FDC300"/>
              </a:buClr>
            </a:pPr>
            <a:r>
              <a:rPr lang="en-US" sz="1600" dirty="0"/>
              <a:t>A Line chart that shows dividend trends over the years.</a:t>
            </a:r>
          </a:p>
          <a:p>
            <a:pPr lvl="1">
              <a:buClr>
                <a:srgbClr val="FDC300"/>
              </a:buClr>
            </a:pPr>
            <a:endParaRPr lang="en-US" sz="1600" dirty="0"/>
          </a:p>
          <a:p>
            <a:pPr marL="342900" indent="-342900">
              <a:buClr>
                <a:srgbClr val="FDC300"/>
              </a:buClr>
              <a:buFont typeface="Times New Roman" panose="02020603050405020304" pitchFamily="18" charset="0"/>
              <a:buChar char="■"/>
            </a:pPr>
            <a:r>
              <a:rPr lang="en-US" sz="2400" dirty="0"/>
              <a:t>Metadate </a:t>
            </a:r>
          </a:p>
          <a:p>
            <a:pPr marL="800100" lvl="1" indent="-342900">
              <a:buClr>
                <a:srgbClr val="FDC300"/>
              </a:buClr>
              <a:buFont typeface="Times New Roman" panose="02020603050405020304" pitchFamily="18" charset="0"/>
              <a:buChar char="■"/>
            </a:pPr>
            <a:r>
              <a:rPr lang="en-US" sz="1600" dirty="0"/>
              <a:t>Symbol			:	AAPL</a:t>
            </a:r>
          </a:p>
          <a:p>
            <a:pPr marL="800100" lvl="1" indent="-342900">
              <a:buClr>
                <a:srgbClr val="FDC300"/>
              </a:buClr>
              <a:buFont typeface="Times New Roman" panose="02020603050405020304" pitchFamily="18" charset="0"/>
              <a:buChar char="■"/>
            </a:pPr>
            <a:r>
              <a:rPr lang="en-US" sz="1600" dirty="0"/>
              <a:t>Currency			:	USD</a:t>
            </a:r>
          </a:p>
          <a:p>
            <a:pPr marL="800100" lvl="1" indent="-342900">
              <a:buClr>
                <a:srgbClr val="FDC300"/>
              </a:buClr>
              <a:buFont typeface="Times New Roman" panose="02020603050405020304" pitchFamily="18" charset="0"/>
              <a:buChar char="■"/>
            </a:pPr>
            <a:r>
              <a:rPr lang="en-US" sz="1600" dirty="0"/>
              <a:t>Exchange Name		:	NMS</a:t>
            </a:r>
          </a:p>
          <a:p>
            <a:pPr marL="800100" lvl="1" indent="-342900">
              <a:buClr>
                <a:srgbClr val="FDC300"/>
              </a:buClr>
              <a:buFont typeface="Times New Roman" panose="02020603050405020304" pitchFamily="18" charset="0"/>
              <a:buChar char="■"/>
            </a:pPr>
            <a:r>
              <a:rPr lang="en-US" sz="1600" dirty="0"/>
              <a:t>Instrument Type		:	EQUITY</a:t>
            </a:r>
          </a:p>
          <a:p>
            <a:pPr marL="800100" lvl="1" indent="-342900">
              <a:buClr>
                <a:srgbClr val="FDC300"/>
              </a:buClr>
              <a:buFont typeface="Times New Roman" panose="02020603050405020304" pitchFamily="18" charset="0"/>
              <a:buChar char="■"/>
            </a:pPr>
            <a:r>
              <a:rPr lang="en-US" sz="1600" dirty="0"/>
              <a:t>Exchange Time zone Name	:	America/New_York</a:t>
            </a:r>
          </a:p>
          <a:p>
            <a:pPr marL="800100" lvl="1" indent="-342900">
              <a:buClr>
                <a:srgbClr val="FDC300"/>
              </a:buClr>
              <a:buFont typeface="Times New Roman" panose="02020603050405020304" pitchFamily="18" charset="0"/>
              <a:buChar char="■"/>
            </a:pPr>
            <a:r>
              <a:rPr lang="en-US" sz="1600" dirty="0"/>
              <a:t>First Trade Date		:	1980-12-12 14:30:00</a:t>
            </a:r>
          </a:p>
          <a:p>
            <a:pPr marL="800100" lvl="1" indent="-342900">
              <a:buClr>
                <a:srgbClr val="FDC300"/>
              </a:buClr>
              <a:buFont typeface="Times New Roman" panose="02020603050405020304" pitchFamily="18" charset="0"/>
              <a:buChar char="■"/>
            </a:pPr>
            <a:r>
              <a:rPr lang="en-US" sz="1600" dirty="0"/>
              <a:t>Regular Market Time		:	2023-11-10 21:00:01</a:t>
            </a:r>
          </a:p>
          <a:p>
            <a:pPr marL="800100" lvl="1" indent="-342900">
              <a:buClr>
                <a:srgbClr val="FDC300"/>
              </a:buClr>
              <a:buFont typeface="Times New Roman" panose="02020603050405020304" pitchFamily="18" charset="0"/>
              <a:buChar char="■"/>
            </a:pPr>
            <a:r>
              <a:rPr lang="en-US" sz="1600" dirty="0"/>
              <a:t>Regular Market Price		:	186.4</a:t>
            </a:r>
          </a:p>
          <a:p>
            <a:pPr marL="800100" lvl="1" indent="-342900">
              <a:buClr>
                <a:srgbClr val="FDC300"/>
              </a:buClr>
              <a:buFont typeface="Times New Roman" panose="02020603050405020304" pitchFamily="18" charset="0"/>
              <a:buChar char="■"/>
            </a:pPr>
            <a:r>
              <a:rPr lang="en-US" sz="1600" dirty="0"/>
              <a:t>Chart Previous Close		:	176.65</a:t>
            </a:r>
          </a:p>
          <a:p>
            <a:pPr marL="800100" lvl="1" indent="-342900">
              <a:buClr>
                <a:srgbClr val="FDC300"/>
              </a:buClr>
              <a:buFont typeface="Times New Roman" panose="02020603050405020304" pitchFamily="18" charset="0"/>
              <a:buChar char="■"/>
            </a:pPr>
            <a:r>
              <a:rPr lang="en-US" sz="1600" dirty="0"/>
              <a:t>Previous Close		:	182.17</a:t>
            </a:r>
          </a:p>
        </p:txBody>
      </p:sp>
    </p:spTree>
    <p:extLst>
      <p:ext uri="{BB962C8B-B14F-4D97-AF65-F5344CB8AC3E}">
        <p14:creationId xmlns:p14="http://schemas.microsoft.com/office/powerpoint/2010/main" val="300938123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495</Words>
  <Application>Microsoft Office PowerPoint</Application>
  <PresentationFormat>Widescreen</PresentationFormat>
  <Paragraphs>72</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 SemiBold</vt:lpstr>
      <vt:lpstr>Arial</vt:lpstr>
      <vt:lpstr>Calibri</vt:lpstr>
      <vt:lpstr>Calibri Light</vt:lpstr>
      <vt:lpstr>Times New Roman</vt:lpstr>
      <vt:lpstr>Thème Office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GUILLOT Charlotte</dc:creator>
  <cp:lastModifiedBy>SUBRAMANI Praveen</cp:lastModifiedBy>
  <cp:revision>48</cp:revision>
  <dcterms:created xsi:type="dcterms:W3CDTF">2014-10-14T12:52:23Z</dcterms:created>
  <dcterms:modified xsi:type="dcterms:W3CDTF">2023-11-12T22:42:23Z</dcterms:modified>
</cp:coreProperties>
</file>